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57" r:id="rId4"/>
    <p:sldMasterId id="2147483758" r:id="rId5"/>
    <p:sldMasterId id="2147483759" r:id="rId6"/>
    <p:sldMasterId id="214748376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Proxima Nova Semibold"/>
      <p:regular r:id="rId35"/>
      <p:bold r:id="rId36"/>
      <p:boldItalic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F2E9010-7719-49F8-9BB3-57F99669168C}">
  <a:tblStyle styleId="{4F2E9010-7719-49F8-9BB3-57F9966916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2.xml"/><Relationship Id="rId32" Type="http://schemas.openxmlformats.org/officeDocument/2006/relationships/font" Target="fonts/ProximaNova-bold.fntdata"/><Relationship Id="rId13" Type="http://schemas.openxmlformats.org/officeDocument/2006/relationships/slide" Target="slides/slide5.xml"/><Relationship Id="rId35" Type="http://schemas.openxmlformats.org/officeDocument/2006/relationships/font" Target="fonts/ProximaNovaSemibold-regular.fntdata"/><Relationship Id="rId12" Type="http://schemas.openxmlformats.org/officeDocument/2006/relationships/slide" Target="slides/slide4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7.xml"/><Relationship Id="rId37" Type="http://schemas.openxmlformats.org/officeDocument/2006/relationships/font" Target="fonts/ProximaNovaSemibold-boldItalic.fntdata"/><Relationship Id="rId14" Type="http://schemas.openxmlformats.org/officeDocument/2006/relationships/slide" Target="slides/slide6.xml"/><Relationship Id="rId36" Type="http://schemas.openxmlformats.org/officeDocument/2006/relationships/font" Target="fonts/ProximaNovaSemibold-bold.fntdata"/><Relationship Id="rId17" Type="http://schemas.openxmlformats.org/officeDocument/2006/relationships/slide" Target="slides/slide9.xml"/><Relationship Id="rId39" Type="http://schemas.openxmlformats.org/officeDocument/2006/relationships/font" Target="fonts/Oswald-bold.fntdata"/><Relationship Id="rId16" Type="http://schemas.openxmlformats.org/officeDocument/2006/relationships/slide" Target="slides/slide8.xml"/><Relationship Id="rId38" Type="http://schemas.openxmlformats.org/officeDocument/2006/relationships/font" Target="fonts/Oswald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437af873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437af873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c7b2e1b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5c7b2e1b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c7b2e1b1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5c7b2e1b1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Take a minute or two to discuss importance of each of these concepts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c7b2e1b1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c7b2e1b1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Take a minute or two to discuss importance of each of these concepts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c7b2e1b1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5c7b2e1b1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c7b2e1b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5c7b2e1b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5c7b2e1b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5c7b2e1b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Take a minute or two to discuss importance of each of these concepts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c7b2e1b1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5c7b2e1b1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Take a minute or two to discuss importance of each of these concepts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5c7b2e1b1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5c7b2e1b1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c7b2e1b1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c7b2e1b1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c7b2e1b1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5c7b2e1b1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8ab9de1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8ab9de1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8239b477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58239b477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c7b2e1b1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c7b2e1b1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c7b2e1b1d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5c7b2e1b1d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8ab9de1c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8ab9de1c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8ab9de1c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8ab9de1c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bf44f9e4f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bf44f9e4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bf44f9e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3bf44f9e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8ab9de1c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8ab9de1c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5b929f34e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5b929f34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437af8737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437af8737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3-5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Take a minute or two to discuss importance of each of these concepts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4.png"/><Relationship Id="rId3" Type="http://schemas.openxmlformats.org/officeDocument/2006/relationships/image" Target="../media/image5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Relationship Id="rId3" Type="http://schemas.openxmlformats.org/officeDocument/2006/relationships/image" Target="../media/image5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7.png"/><Relationship Id="rId3" Type="http://schemas.openxmlformats.org/officeDocument/2006/relationships/image" Target="../media/image5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2.png"/><Relationship Id="rId3" Type="http://schemas.openxmlformats.org/officeDocument/2006/relationships/image" Target="../media/image5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6.png"/><Relationship Id="rId3" Type="http://schemas.openxmlformats.org/officeDocument/2006/relationships/image" Target="../media/image8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1.png"/><Relationship Id="rId3" Type="http://schemas.openxmlformats.org/officeDocument/2006/relationships/image" Target="../media/image6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jp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0.png"/><Relationship Id="rId4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7.png"/><Relationship Id="rId4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9.png"/><Relationship Id="rId4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74.png"/><Relationship Id="rId4" Type="http://schemas.openxmlformats.org/officeDocument/2006/relationships/image" Target="../media/image3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5.png"/><Relationship Id="rId3" Type="http://schemas.openxmlformats.org/officeDocument/2006/relationships/image" Target="../media/image3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7.png"/><Relationship Id="rId3" Type="http://schemas.openxmlformats.org/officeDocument/2006/relationships/image" Target="../media/image3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5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jp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Relationship Id="rId3" Type="http://schemas.openxmlformats.org/officeDocument/2006/relationships/image" Target="../media/image7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Relationship Id="rId3" Type="http://schemas.openxmlformats.org/officeDocument/2006/relationships/image" Target="../media/image6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0.png"/><Relationship Id="rId3" Type="http://schemas.openxmlformats.org/officeDocument/2006/relationships/image" Target="../media/image5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6.png"/><Relationship Id="rId3" Type="http://schemas.openxmlformats.org/officeDocument/2006/relationships/image" Target="../media/image5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5.png"/><Relationship Id="rId3" Type="http://schemas.openxmlformats.org/officeDocument/2006/relationships/image" Target="../media/image6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20300" y="100"/>
            <a:ext cx="7703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/>
        </p:nvSpPr>
        <p:spPr>
          <a:xfrm rot="-5400000">
            <a:off x="-2095550" y="23235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84" name="Google Shape;8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0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9" name="Google Shape;709;p104"/>
          <p:cNvPicPr preferRelativeResize="0"/>
          <p:nvPr/>
        </p:nvPicPr>
        <p:blipFill rotWithShape="1">
          <a:blip r:embed="rId2">
            <a:alphaModFix/>
          </a:blip>
          <a:srcRect b="45224" l="36467" r="36467" t="3343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0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1" name="Google Shape;711;p104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12" name="Google Shape;712;p10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3" name="Google Shape;713;p10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14" name="Google Shape;71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04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0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05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0" name="Google Shape;720;p105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21" name="Google Shape;721;p105"/>
          <p:cNvPicPr preferRelativeResize="0"/>
          <p:nvPr/>
        </p:nvPicPr>
        <p:blipFill rotWithShape="1">
          <a:blip r:embed="rId2">
            <a:alphaModFix/>
          </a:blip>
          <a:srcRect b="10738" l="0" r="0" t="0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" name="Google Shape;723;p10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24" name="Google Shape;72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5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1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0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106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30" name="Google Shape;730;p106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731" name="Google Shape;731;p106"/>
          <p:cNvPicPr preferRelativeResize="0"/>
          <p:nvPr/>
        </p:nvPicPr>
        <p:blipFill rotWithShape="1">
          <a:blip r:embed="rId2">
            <a:alphaModFix/>
          </a:blip>
          <a:srcRect b="5944" l="0" r="0" t="0"/>
          <a:stretch/>
        </p:blipFill>
        <p:spPr>
          <a:xfrm>
            <a:off x="1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6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3" name="Google Shape;733;p106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34" name="Google Shape;73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06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076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07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739" name="Google Shape;739;p107"/>
          <p:cNvPicPr preferRelativeResize="0"/>
          <p:nvPr/>
        </p:nvPicPr>
        <p:blipFill rotWithShape="1">
          <a:blip r:embed="rId2">
            <a:alphaModFix/>
          </a:blip>
          <a:srcRect b="15782" l="0" r="0" t="0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0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41" name="Google Shape;741;p107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2" name="Google Shape;742;p107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3" name="Google Shape;74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07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222222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8"/>
          <p:cNvSpPr txBox="1"/>
          <p:nvPr>
            <p:ph type="title"/>
          </p:nvPr>
        </p:nvSpPr>
        <p:spPr>
          <a:xfrm>
            <a:off x="442150" y="1086075"/>
            <a:ext cx="8244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7" name="Google Shape;747;p108"/>
          <p:cNvSpPr txBox="1"/>
          <p:nvPr>
            <p:ph idx="1" type="subTitle"/>
          </p:nvPr>
        </p:nvSpPr>
        <p:spPr>
          <a:xfrm>
            <a:off x="464361" y="2222380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8" name="Google Shape;748;p108"/>
          <p:cNvSpPr/>
          <p:nvPr/>
        </p:nvSpPr>
        <p:spPr>
          <a:xfrm>
            <a:off x="72200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51B24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108"/>
          <p:cNvSpPr txBox="1"/>
          <p:nvPr>
            <p:ph idx="2" type="subTitle"/>
          </p:nvPr>
        </p:nvSpPr>
        <p:spPr>
          <a:xfrm>
            <a:off x="72958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0" name="Google Shape;750;p108"/>
          <p:cNvSpPr txBox="1"/>
          <p:nvPr>
            <p:ph idx="3" type="subTitle"/>
          </p:nvPr>
        </p:nvSpPr>
        <p:spPr>
          <a:xfrm>
            <a:off x="464361" y="2800228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1" name="Google Shape;751;p108"/>
          <p:cNvSpPr txBox="1"/>
          <p:nvPr>
            <p:ph idx="4" type="subTitle"/>
          </p:nvPr>
        </p:nvSpPr>
        <p:spPr>
          <a:xfrm>
            <a:off x="464361" y="3378077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2" name="Google Shape;752;p108"/>
          <p:cNvSpPr txBox="1"/>
          <p:nvPr>
            <p:ph idx="5" type="subTitle"/>
          </p:nvPr>
        </p:nvSpPr>
        <p:spPr>
          <a:xfrm>
            <a:off x="464361" y="3918600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3" name="Google Shape;753;p108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4" name="Google Shape;754;p10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9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757" name="Google Shape;757;p109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8" name="Google Shape;758;p109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9" name="Google Shape;759;p109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0" name="Google Shape;760;p109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1" name="Google Shape;761;p109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2" name="Google Shape;762;p109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763" name="Google Shape;763;p109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64" name="Google Shape;764;p10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7" name="Google Shape;767;p11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 1">
  <p:cSld name="CUSTOM_8_2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 1">
  <p:cSld name="TITLE_AND_BODY_1_2_2_2_1_1_1_1_1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1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3" name="Google Shape;773;p112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4" name="Google Shape;774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775" name="Google Shape;77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12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77" name="Google Shape;777;p112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8" name="Google Shape;778;p112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 1">
  <p:cSld name="BLANK_2_1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781" name="Google Shape;781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13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83" name="Google Shape;783;p113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84" name="Google Shape;784;p113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5" name="Google Shape;785;p113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11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5" name="Google Shape;95;p12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97" name="Google Shape;9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7" name="Google Shape;107;p13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111" name="Google Shape;11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32" name="Google Shape;1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D">
  <p:cSld name="TITLE_AND_BODY_1_2_1_2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b="6739" l="0" r="0" t="3275"/>
          <a:stretch/>
        </p:blipFill>
        <p:spPr>
          <a:xfrm>
            <a:off x="0" y="3300"/>
            <a:ext cx="9143996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E">
  <p:cSld name="TITLE_AND_BODY_1_2_1_2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593223" y="976875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G">
  <p:cSld name="TITLE_AND_BODY_1_2_1_2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9" name="Google Shape;19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H">
  <p:cSld name="TITLE_AND_BODY_1_2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159" name="Google Shape;15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I">
  <p:cSld name="TITLE_AND_BODY_1_2_1_3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J">
  <p:cSld name="TITLE_AND_BODY_1_2_1_3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9999" l="0" r="0" t="0"/>
          <a:stretch/>
        </p:blipFill>
        <p:spPr>
          <a:xfrm>
            <a:off x="0" y="0"/>
            <a:ext cx="9143999" cy="51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13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57950" y="427296"/>
            <a:ext cx="8228100" cy="43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29329" cy="52932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207" name="Google Shape;20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7" name="Google Shape;217;p3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25" name="Google Shape;225;p33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6" name="Google Shape;226;p3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35" name="Google Shape;235;p34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" name="Google Shape;236;p3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7" name="Google Shape;247;p3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35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3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260" name="Google Shape;260;p36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262" name="Google Shape;2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36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3882" cy="750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2" name="Google Shape;272;p37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276" name="Google Shape;27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38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3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3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7" name="Google Shape;287;p39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9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39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3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297" name="Google Shape;29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" name="Google Shape;300;p41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1" name="Google Shape;301;p41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03" name="Google Shape;303;p41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A">
  <p:cSld name="TITLE_AND_BODY_1_2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306" name="Google Shape;306;p42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">
  <p:cSld name="TITLE_AND_BODY_1_2_1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1740001 FINAL.jpg" id="310" name="Google Shape;310;p43"/>
          <p:cNvPicPr preferRelativeResize="0"/>
          <p:nvPr/>
        </p:nvPicPr>
        <p:blipFill rotWithShape="1">
          <a:blip r:embed="rId2">
            <a:alphaModFix/>
          </a:blip>
          <a:srcRect b="13910" l="0" r="0" t="1272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C">
  <p:cSld name="TITLE_AND_BODY_1_2_1_2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>
            <p:ph type="title"/>
          </p:nvPr>
        </p:nvSpPr>
        <p:spPr>
          <a:xfrm>
            <a:off x="231575" y="40943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D">
  <p:cSld name="TITLE_AND_BODY_1_2_1_2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632" cy="513457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E">
  <p:cSld name="TITLE_AND_BODY_1_2_1_2_1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F">
  <p:cSld name="TITLE_AND_BODY_1_2_1_2_1_1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8" name="Google Shape;328;p4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G">
  <p:cSld name="TITLE_AND_BODY_1_2_1_2_1_1_1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2" name="Google Shape;332;p4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H">
  <p:cSld name="TITLE_AND_BODY_1_2_1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334" name="Google Shape;33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7989200" cy="529154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I">
  <p:cSld name="TITLE_AND_BODY_1_2_1_3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J">
  <p:cSld name="TITLE_AND_BODY_1_2_1_3_1_1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4" name="Google Shape;344;p5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X Activity Slide: In groups">
  <p:cSld name="CUSTOM_13_1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2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2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2"/>
          <p:cNvSpPr txBox="1"/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" type="subTitle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51" name="Google Shape;351;p52"/>
          <p:cNvSpPr txBox="1"/>
          <p:nvPr>
            <p:ph idx="2" type="body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GA-Cog-900.png" id="352" name="Google Shape;35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 txBox="1"/>
          <p:nvPr>
            <p:ph idx="3" type="subTitle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8394" cy="3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2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 rotWithShape="1">
          <a:blip r:embed="rId4">
            <a:alphaModFix/>
          </a:blip>
          <a:srcRect b="57616" l="0" r="0" t="0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rgbClr val="E41A23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4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6" name="Google Shape;366;p54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" name="Google Shape;367;p54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5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71" name="Google Shape;371;p55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72" name="Google Shape;37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5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" name="Google Shape;376;p55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79" name="Google Shape;379;p56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0" name="Google Shape;380;p5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57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7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58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58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8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58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58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391" name="Google Shape;391;p5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394" name="Google Shape;394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9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0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01" name="Google Shape;401;p6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60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0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4" name="Google Shape;404;p60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405" name="Google Shape;40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60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1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12" name="Google Shape;412;p61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3" name="Google Shape;413;p61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4" name="Google Shape;414;p61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15" name="Google Shape;41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1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7" name="Google Shape;417;p6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2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22" name="Google Shape;422;p62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3" name="Google Shape;423;p62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4" name="Google Shape;424;p62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25" name="Google Shape;42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7" name="Google Shape;427;p6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descr="GA-Cog-900.png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32" name="Google Shape;432;p6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63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4" name="Google Shape;434;p63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5" name="Google Shape;435;p63"/>
          <p:cNvPicPr preferRelativeResize="0"/>
          <p:nvPr/>
        </p:nvPicPr>
        <p:blipFill rotWithShape="1">
          <a:blip r:embed="rId3">
            <a:alphaModFix/>
          </a:blip>
          <a:srcRect b="45773" l="36196" r="36738" t="0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36" name="Google Shape;43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3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8" name="Google Shape;438;p63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4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43" name="Google Shape;443;p6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64"/>
          <p:cNvSpPr txBox="1"/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5" name="Google Shape;445;p64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46" name="Google Shape;446;p64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447" name="Google Shape;447;p64"/>
            <p:cNvPicPr preferRelativeResize="0"/>
            <p:nvPr/>
          </p:nvPicPr>
          <p:blipFill rotWithShape="1">
            <a:blip r:embed="rId3">
              <a:alphaModFix/>
            </a:blip>
            <a:srcRect b="32129" l="0" r="0" t="0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64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GA-Cog-900.png" id="449" name="Google Shape;44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4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64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5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65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6" name="Google Shape;456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457" name="Google Shape;4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5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59" name="Google Shape;459;p65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0" name="Google Shape;460;p65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463" name="Google Shape;463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6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66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6" name="Google Shape;466;p66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7" name="Google Shape;467;p66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000000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7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1" name="Google Shape;471;p67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2" name="Google Shape;472;p67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D332F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7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4" name="Google Shape;474;p67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5" name="Google Shape;475;p67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6" name="Google Shape;476;p67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67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8" name="Google Shape;478;p6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9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9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484" name="Google Shape;484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9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69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69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88" name="Google Shape;488;p69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9" name="Google Shape;489;p69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0" name="Google Shape;490;p69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1" name="Google Shape;491;p6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A">
  <p:cSld name="TITLE_AND_BODY_1_2_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493" name="Google Shape;493;p70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95" name="Google Shape;495;p7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">
  <p:cSld name="TITLE_AND_BODY_1_2_1_2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1740001 FINAL.jpg" id="497" name="Google Shape;497;p71"/>
          <p:cNvPicPr preferRelativeResize="0"/>
          <p:nvPr/>
        </p:nvPicPr>
        <p:blipFill rotWithShape="1">
          <a:blip r:embed="rId2">
            <a:alphaModFix/>
          </a:blip>
          <a:srcRect b="13910" l="0" r="0" t="1272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71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99" name="Google Shape;499;p7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">
  <p:cSld name="TITLE_AND_BODY_1_2_1_2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03" name="Google Shape;503;p7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b="54120" l="37611" r="36416" t="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D">
  <p:cSld name="TITLE_AND_BODY_1_2_1_2_1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07" name="Google Shape;507;p7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E">
  <p:cSld name="TITLE_AND_BODY_1_2_1_2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4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11" name="Google Shape;511;p7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F">
  <p:cSld name="TITLE_AND_BODY_1_2_1_2_1_1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5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15" name="Google Shape;515;p7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G">
  <p:cSld name="TITLE_AND_BODY_1_2_1_2_1_1_1_1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19" name="Google Shape;519;p7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H">
  <p:cSld name="TITLE_AND_BODY_1_2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_Post_Its-1.jpg" id="521" name="Google Shape;521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23" name="Google Shape;523;p7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I">
  <p:cSld name="TITLE_AND_BODY_1_2_1_3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7" name="Google Shape;527;p7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J">
  <p:cSld name="TITLE_AND_BODY_1_2_1_3_1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31" name="Google Shape;531;p7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K">
  <p:cSld name="TITLE_AND_BODY_1_2_1_3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35" name="Google Shape;535;p8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80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L">
  <p:cSld name="TITLE_AND_BODY_1_2_1_3_1_2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1"/>
          <p:cNvSpPr txBox="1"/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8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X Activity Slide: In groups">
  <p:cSld name="CUSTOM_13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82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2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2"/>
          <p:cNvSpPr txBox="1"/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6" name="Google Shape;546;p82"/>
          <p:cNvSpPr txBox="1"/>
          <p:nvPr>
            <p:ph idx="1" type="subTitle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7" name="Google Shape;547;p82"/>
          <p:cNvSpPr txBox="1"/>
          <p:nvPr>
            <p:ph idx="2" type="body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GA-Cog-900.png" id="548" name="Google Shape;548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/>
          <p:nvPr>
            <p:ph idx="3" type="subTitle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550" name="Google Shape;5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2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b="1"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2" name="Google Shape;552;p82"/>
          <p:cNvPicPr preferRelativeResize="0"/>
          <p:nvPr/>
        </p:nvPicPr>
        <p:blipFill rotWithShape="1">
          <a:blip r:embed="rId4">
            <a:alphaModFix/>
          </a:blip>
          <a:srcRect b="57616" l="0" r="0" t="0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Partner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 Exercise: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56164" l="37692" r="34405" t="18746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63" name="Google Shape;6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chemeClr val="lt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4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84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84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3" name="Google Shape;563;p84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84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5" name="Google Shape;565;p84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2726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5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85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70" name="Google Shape;570;p85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71" name="Google Shape;57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85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85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5" name="Google Shape;575;p85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 showMasterSp="0">
  <p:cSld name="Thank You Slide_1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6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86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580" name="Google Shape;580;p86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1" name="Google Shape;581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6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86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4" name="Google Shape;584;p86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86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586" name="Google Shape;58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Thank You Slide_1_1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7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92" name="Google Shape;592;p88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93" name="Google Shape;593;p88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94" name="Google Shape;594;p8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7" name="Google Shape;597;p8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89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0" name="Google Shape;600;p9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9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9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9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90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605" name="Google Shape;605;p9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- No Attribution">
  <p:cSld name="CUSTOM_4_1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7" name="Google Shape;607;p91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91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9" name="Google Shape;609;p9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12" name="Google Shape;612;p9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13" name="Google Shape;613;p92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Red">
  <p:cSld name="CUSTOM_6_1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16" name="Google Shape;616;p93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93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19" name="Google Shape;619;p93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20" name="Google Shape;620;p9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21" name="Google Shape;621;p9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73" name="Google Shape;7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Teal">
  <p:cSld name="CUSTOM_6_1_1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24" name="Google Shape;624;p94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94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26" name="Google Shape;626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94"/>
          <p:cNvSpPr txBox="1"/>
          <p:nvPr>
            <p:ph type="title"/>
          </p:nvPr>
        </p:nvSpPr>
        <p:spPr>
          <a:xfrm>
            <a:off x="442475" y="280375"/>
            <a:ext cx="55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28" name="Google Shape;628;p94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94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Yellow">
  <p:cSld name="CUSTOM_6_1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5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9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33" name="Google Shape;633;p95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GA-Cog-900.png" id="634" name="Google Shape;634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95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36" name="Google Shape;636;p9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37" name="Google Shape;637;p9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Mint">
  <p:cSld name="CUSTOM_6_1_1_1_2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40" name="Google Shape;640;p96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96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GA-Cog-900.png" id="642" name="Google Shape;642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96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4" name="Google Shape;644;p9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45" name="Google Shape;645;p9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Red">
  <p:cSld name="CUSTOM_6_1_1_1_1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7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9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49" name="Google Shape;649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9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97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52" name="Google Shape;652;p97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53" name="Google Shape;653;p97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Yellow">
  <p:cSld name="CUSTOM_6_1_1_1_1_1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8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57" name="Google Shape;657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98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98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0" name="Google Shape;660;p9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61" name="Google Shape;661;p9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Yellow">
  <p:cSld name="CUSTOM_6_1_1_1_1_1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9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9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descr="GA-Cog-900.png" id="665" name="Google Shape;665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99"/>
          <p:cNvSpPr txBox="1"/>
          <p:nvPr>
            <p:ph type="title"/>
          </p:nvPr>
        </p:nvSpPr>
        <p:spPr>
          <a:xfrm>
            <a:off x="442475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67" name="Google Shape;667;p99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99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99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Mint">
  <p:cSld name="CUSTOM_6_1_1_1_1_1_1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0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00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0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descr="GA-Cog-900.png" id="674" name="Google Shape;674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00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76" name="Google Shape;676;p10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77" name="Google Shape;677;p10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1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0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10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2" name="Google Shape;682;p101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83" name="Google Shape;683;p101"/>
          <p:cNvPicPr preferRelativeResize="0"/>
          <p:nvPr/>
        </p:nvPicPr>
        <p:blipFill rotWithShape="1">
          <a:blip r:embed="rId2">
            <a:alphaModFix/>
          </a:blip>
          <a:srcRect b="6059" l="0" r="0" t="0"/>
          <a:stretch/>
        </p:blipFill>
        <p:spPr>
          <a:xfrm>
            <a:off x="27180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01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p10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86" name="Google Shape;68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101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0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0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1" name="Google Shape;691;p102"/>
          <p:cNvSpPr txBox="1"/>
          <p:nvPr>
            <p:ph idx="1" type="body"/>
          </p:nvPr>
        </p:nvSpPr>
        <p:spPr>
          <a:xfrm>
            <a:off x="457200" y="12954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2" name="Google Shape;692;p10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93" name="Google Shape;693;p102"/>
          <p:cNvPicPr preferRelativeResize="0"/>
          <p:nvPr/>
        </p:nvPicPr>
        <p:blipFill rotWithShape="1">
          <a:blip r:embed="rId2">
            <a:alphaModFix/>
          </a:blip>
          <a:srcRect b="5900" l="0" r="0" t="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0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95" name="Google Shape;69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02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3A1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03"/>
          <p:cNvSpPr txBox="1"/>
          <p:nvPr>
            <p:ph idx="1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701" name="Google Shape;701;p103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2" name="Google Shape;702;p10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03" name="Google Shape;703;p103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03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5" name="Google Shape;705;p103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theme" Target="../theme/theme5.xml"/><Relationship Id="rId3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01.xml"/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8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174" name="Google Shape;174;p2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5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361" name="Google Shape;361;p5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3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6" name="Google Shape;556;p83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557" name="Google Shape;557;p8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</p:sldLayoutIdLst>
  <p:transition spd="med">
    <p:push dir="r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5.gif"/><Relationship Id="rId4" Type="http://schemas.openxmlformats.org/officeDocument/2006/relationships/image" Target="../media/image6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4"/>
          <p:cNvSpPr txBox="1"/>
          <p:nvPr>
            <p:ph type="title"/>
          </p:nvPr>
        </p:nvSpPr>
        <p:spPr>
          <a:xfrm>
            <a:off x="636600" y="1233250"/>
            <a:ext cx="7327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 - Class 2</a:t>
            </a:r>
            <a:endParaRPr/>
          </a:p>
        </p:txBody>
      </p:sp>
      <p:sp>
        <p:nvSpPr>
          <p:cNvPr id="792" name="Google Shape;792;p114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Working With Git/Command Line, Python Fundamentals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23"/>
          <p:cNvSpPr txBox="1"/>
          <p:nvPr>
            <p:ph type="title"/>
          </p:nvPr>
        </p:nvSpPr>
        <p:spPr>
          <a:xfrm>
            <a:off x="636600" y="1233250"/>
            <a:ext cx="7327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Command Line</a:t>
            </a:r>
            <a:endParaRPr/>
          </a:p>
        </p:txBody>
      </p:sp>
      <p:sp>
        <p:nvSpPr>
          <p:cNvPr id="859" name="Google Shape;859;p123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4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</a:t>
            </a:r>
            <a:endParaRPr/>
          </a:p>
        </p:txBody>
      </p:sp>
      <p:sp>
        <p:nvSpPr>
          <p:cNvPr id="865" name="Google Shape;865;p124"/>
          <p:cNvSpPr txBox="1"/>
          <p:nvPr>
            <p:ph idx="1" type="body"/>
          </p:nvPr>
        </p:nvSpPr>
        <p:spPr>
          <a:xfrm>
            <a:off x="330600" y="914000"/>
            <a:ext cx="42945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What was used to navigate computers befure GUI’s were adopted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Not very user-friendly, but easy to acclimate to after some experience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Use the same 5-6 commands over and over again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66" name="Google Shape;866;p12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67" name="Google Shape;86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300" y="948775"/>
            <a:ext cx="3579300" cy="31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24"/>
          <p:cNvSpPr txBox="1"/>
          <p:nvPr/>
        </p:nvSpPr>
        <p:spPr>
          <a:xfrm>
            <a:off x="330600" y="410405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25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</a:t>
            </a:r>
            <a:endParaRPr/>
          </a:p>
        </p:txBody>
      </p:sp>
      <p:sp>
        <p:nvSpPr>
          <p:cNvPr id="874" name="Google Shape;874;p125"/>
          <p:cNvSpPr txBox="1"/>
          <p:nvPr>
            <p:ph idx="1" type="body"/>
          </p:nvPr>
        </p:nvSpPr>
        <p:spPr>
          <a:xfrm>
            <a:off x="330600" y="914000"/>
            <a:ext cx="42945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75" name="Google Shape;875;p12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76" name="Google Shape;87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221" y="948775"/>
            <a:ext cx="2960379" cy="26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125"/>
          <p:cNvSpPr txBox="1"/>
          <p:nvPr/>
        </p:nvSpPr>
        <p:spPr>
          <a:xfrm>
            <a:off x="330600" y="410405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878" name="Google Shape;878;p125"/>
          <p:cNvGraphicFramePr/>
          <p:nvPr/>
        </p:nvGraphicFramePr>
        <p:xfrm>
          <a:off x="3117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{4F2E9010-7719-49F8-9BB3-57F99669168C}</a:tableStyleId>
              </a:tblPr>
              <a:tblGrid>
                <a:gridCol w="1881025"/>
                <a:gridCol w="1881025"/>
                <a:gridCol w="1881025"/>
              </a:tblGrid>
              <a:tr h="5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800"/>
                        <a:t>Command for…</a:t>
                      </a:r>
                      <a:r>
                        <a:rPr b="1" lang="en"/>
                        <a:t>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MAC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Windows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Listing current directory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pwd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cd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Changing directories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cd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cd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Listing contents of directory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ls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dir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58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Making a new 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mkdir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mkdir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6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The Command Line</a:t>
            </a:r>
            <a:endParaRPr/>
          </a:p>
        </p:txBody>
      </p:sp>
      <p:sp>
        <p:nvSpPr>
          <p:cNvPr id="884" name="Google Shape;884;p12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Take 5-10 Minutes, and Do the Following: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a new folder(with the command line), and save a file to it (any file)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Navigate to that folder, and open it up by typing in the file name (with the file extension)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Practice navigating to different directories</a:t>
            </a:r>
            <a:endParaRPr sz="1800"/>
          </a:p>
        </p:txBody>
      </p:sp>
      <p:sp>
        <p:nvSpPr>
          <p:cNvPr id="885" name="Google Shape;885;p12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86" name="Google Shape;886;p126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27"/>
          <p:cNvSpPr txBox="1"/>
          <p:nvPr>
            <p:ph type="title"/>
          </p:nvPr>
        </p:nvSpPr>
        <p:spPr>
          <a:xfrm>
            <a:off x="636600" y="1233250"/>
            <a:ext cx="7327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</a:t>
            </a:r>
            <a:endParaRPr/>
          </a:p>
        </p:txBody>
      </p:sp>
      <p:sp>
        <p:nvSpPr>
          <p:cNvPr id="892" name="Google Shape;892;p127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8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Git: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898" name="Google Shape;898;p128"/>
          <p:cNvSpPr txBox="1"/>
          <p:nvPr>
            <p:ph idx="1" type="body"/>
          </p:nvPr>
        </p:nvSpPr>
        <p:spPr>
          <a:xfrm>
            <a:off x="330600" y="914000"/>
            <a:ext cx="55137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Primary way of tracking progress within a project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Also known as version control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Invented by Linus Torvalds -- King of the Nerds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899" name="Google Shape;899;p12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900" name="Google Shape;900;p128"/>
          <p:cNvSpPr txBox="1"/>
          <p:nvPr/>
        </p:nvSpPr>
        <p:spPr>
          <a:xfrm>
            <a:off x="330600" y="410405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9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Commands</a:t>
            </a:r>
            <a:endParaRPr/>
          </a:p>
        </p:txBody>
      </p:sp>
      <p:sp>
        <p:nvSpPr>
          <p:cNvPr id="906" name="Google Shape;906;p12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907" name="Google Shape;90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221" y="948775"/>
            <a:ext cx="2960379" cy="26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29"/>
          <p:cNvSpPr txBox="1"/>
          <p:nvPr/>
        </p:nvSpPr>
        <p:spPr>
          <a:xfrm>
            <a:off x="330600" y="410405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909" name="Google Shape;909;p129"/>
          <p:cNvGraphicFramePr/>
          <p:nvPr/>
        </p:nvGraphicFramePr>
        <p:xfrm>
          <a:off x="330600" y="9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{4F2E9010-7719-49F8-9BB3-57F99669168C}</a:tableStyleId>
              </a:tblPr>
              <a:tblGrid>
                <a:gridCol w="2651875"/>
                <a:gridCol w="2651875"/>
              </a:tblGrid>
              <a:tr h="64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800"/>
                        <a:t>Command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What It Does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64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git clone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Copy git repository to your local hard drive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git add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Tracks changes to your working git repository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4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git pull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Downloads changes made to a remote directory to local one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git push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Adds changes from local directory to remote one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4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git commit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Adds changes to your git file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0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Cloning the Class Repository</a:t>
            </a:r>
            <a:endParaRPr/>
          </a:p>
        </p:txBody>
      </p:sp>
      <p:sp>
        <p:nvSpPr>
          <p:cNvPr id="915" name="Google Shape;915;p13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the following: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the command line, navigate to where you would like to import the class repository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Type in this line:  git clone https://github.com/JonathanBechtel/DAT-06-24.git</a:t>
            </a:r>
            <a:endParaRPr sz="1800"/>
          </a:p>
        </p:txBody>
      </p:sp>
      <p:sp>
        <p:nvSpPr>
          <p:cNvPr id="916" name="Google Shape;916;p13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917" name="Google Shape;917;p130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1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Your Own Repository</a:t>
            </a:r>
            <a:endParaRPr/>
          </a:p>
        </p:txBody>
      </p:sp>
      <p:sp>
        <p:nvSpPr>
          <p:cNvPr id="923" name="Google Shape;923;p131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Take 5-10 Minutes And Do the Following: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Modify the readme.md file in your repo on github.com, and use a pull request to bring in the changes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changes to your own notebook, and push the changes to your github repo</a:t>
            </a:r>
            <a:endParaRPr sz="1800"/>
          </a:p>
        </p:txBody>
      </p:sp>
      <p:sp>
        <p:nvSpPr>
          <p:cNvPr id="924" name="Google Shape;924;p13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925" name="Google Shape;925;p131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2"/>
          <p:cNvSpPr txBox="1"/>
          <p:nvPr>
            <p:ph type="title"/>
          </p:nvPr>
        </p:nvSpPr>
        <p:spPr>
          <a:xfrm>
            <a:off x="636600" y="1233250"/>
            <a:ext cx="7327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931" name="Google Shape;931;p132"/>
          <p:cNvSpPr txBox="1"/>
          <p:nvPr>
            <p:ph idx="1" type="subTitle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5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Introduction</a:t>
            </a:r>
            <a:endParaRPr/>
          </a:p>
        </p:txBody>
      </p:sp>
      <p:sp>
        <p:nvSpPr>
          <p:cNvPr id="798" name="Google Shape;798;p115"/>
          <p:cNvSpPr txBox="1"/>
          <p:nvPr>
            <p:ph idx="1" type="body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Take 10-15 Minutes to get introductions, assess people on basic assumptions about Data Science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3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Overview</a:t>
            </a:r>
            <a:endParaRPr/>
          </a:p>
        </p:txBody>
      </p:sp>
      <p:sp>
        <p:nvSpPr>
          <p:cNvPr id="937" name="Google Shape;937;p133"/>
          <p:cNvSpPr txBox="1"/>
          <p:nvPr>
            <p:ph idx="1" type="body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Spend about 20 minutes or so on the slides, walk through them carefully, and when you’re finished with this section……...GO INTO THE JUPYTER NOTEBOOK.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Wrap up the section on Pandas, and take a 5-10 minute break.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34"/>
          <p:cNvSpPr txBox="1"/>
          <p:nvPr>
            <p:ph idx="1" type="body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Created by Guido Van Rossum in 1991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Emphasizes </a:t>
            </a:r>
            <a:r>
              <a:rPr b="1" lang="en" sz="1800"/>
              <a:t>productivity</a:t>
            </a:r>
            <a:r>
              <a:rPr lang="en" sz="1800"/>
              <a:t> and code </a:t>
            </a:r>
            <a:r>
              <a:rPr b="1" lang="en" sz="1800"/>
              <a:t>readability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Easy</a:t>
            </a:r>
            <a:r>
              <a:rPr lang="en" sz="1800"/>
              <a:t> to pick up and learn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Easier for many to contribute to </a:t>
            </a:r>
            <a:r>
              <a:rPr b="1" lang="en" sz="1800"/>
              <a:t>production level code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Readable</a:t>
            </a:r>
            <a:r>
              <a:rPr lang="en" sz="1800"/>
              <a:t> code means that almost anyone can read and </a:t>
            </a:r>
            <a:r>
              <a:rPr b="1" lang="en" sz="1800"/>
              <a:t>understand what code is doing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active ecosystem, making it easy to get started with different projects</a:t>
            </a:r>
            <a:endParaRPr/>
          </a:p>
        </p:txBody>
      </p:sp>
      <p:sp>
        <p:nvSpPr>
          <p:cNvPr id="943" name="Google Shape;943;p13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</a:t>
            </a:r>
            <a:endParaRPr/>
          </a:p>
        </p:txBody>
      </p:sp>
      <p:sp>
        <p:nvSpPr>
          <p:cNvPr id="944" name="Google Shape;944;p134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5" name="Google Shape;94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56350"/>
            <a:ext cx="1544700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35"/>
          <p:cNvSpPr txBox="1"/>
          <p:nvPr>
            <p:ph idx="1" type="body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Dynamically Typed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Variables are evaluated on the fly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be changed throughout the program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Strongly Typed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Doesn’t do (too much) type conversion when you evaluate expressions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Object Oriented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Allows you to bundle code &amp; data together in one package to use throughout a program</a:t>
            </a:r>
            <a:endParaRPr/>
          </a:p>
        </p:txBody>
      </p:sp>
      <p:sp>
        <p:nvSpPr>
          <p:cNvPr id="951" name="Google Shape;951;p13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Aspects of Python</a:t>
            </a:r>
            <a:endParaRPr/>
          </a:p>
        </p:txBody>
      </p:sp>
      <p:sp>
        <p:nvSpPr>
          <p:cNvPr id="952" name="Google Shape;952;p135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3" name="Google Shape;953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56350"/>
            <a:ext cx="1544700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6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Agenda</a:t>
            </a:r>
            <a:endParaRPr/>
          </a:p>
        </p:txBody>
      </p:sp>
      <p:graphicFrame>
        <p:nvGraphicFramePr>
          <p:cNvPr id="804" name="Google Shape;804;p116"/>
          <p:cNvGraphicFramePr/>
          <p:nvPr/>
        </p:nvGraphicFramePr>
        <p:xfrm>
          <a:off x="1179363" y="140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{4F2E9010-7719-49F8-9BB3-57F99669168C}</a:tableStyleId>
              </a:tblPr>
              <a:tblGrid>
                <a:gridCol w="1562900"/>
                <a:gridCol w="1766200"/>
                <a:gridCol w="3456150"/>
              </a:tblGrid>
              <a:tr h="55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0:00 - 0:02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Welcome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Introduce the lesson’s objectives and agenda.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0:02 - 0:10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 1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Why?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0:10 - 0:25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 2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Why?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0:25 - 0:30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Summary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Wrap up the learning and share next steps.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7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Preparation</a:t>
            </a:r>
            <a:endParaRPr/>
          </a:p>
        </p:txBody>
      </p:sp>
      <p:sp>
        <p:nvSpPr>
          <p:cNvPr id="810" name="Google Shape;810;p117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something instructors will need to do in advance of delivering this lesson.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something they’ll need to gather or provide.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some other important information they should know about in advance.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sure to link to any student-facing materials needed for this lesson on this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8"/>
          <p:cNvSpPr txBox="1"/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816" name="Google Shape;816;p118"/>
          <p:cNvSpPr txBox="1"/>
          <p:nvPr>
            <p:ph idx="1" type="body"/>
          </p:nvPr>
        </p:nvSpPr>
        <p:spPr>
          <a:xfrm>
            <a:off x="656250" y="1376700"/>
            <a:ext cx="3496200" cy="10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Ready to customize this lesson?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First things first, make a copy of this presentation. You’ll then be able to edit to your </a:t>
            </a:r>
            <a:r>
              <a:rPr lang="en" sz="1200">
                <a:solidFill>
                  <a:schemeClr val="dk1"/>
                </a:solidFill>
              </a:rPr>
              <a:t>💗</a:t>
            </a:r>
            <a:r>
              <a:rPr lang="en" sz="1800">
                <a:solidFill>
                  <a:schemeClr val="dk1"/>
                </a:solidFill>
              </a:rPr>
              <a:t>’</a:t>
            </a:r>
            <a:r>
              <a:rPr lang="en" sz="1300">
                <a:solidFill>
                  <a:schemeClr val="dk1"/>
                </a:solidFill>
              </a:rPr>
              <a:t>s content.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17" name="Google Shape;81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25" y="1086725"/>
            <a:ext cx="3647949" cy="1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18"/>
          <p:cNvSpPr txBox="1"/>
          <p:nvPr/>
        </p:nvSpPr>
        <p:spPr>
          <a:xfrm>
            <a:off x="656250" y="3039350"/>
            <a:ext cx="31968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typo or want to suggest an edit? </a:t>
            </a:r>
            <a:endParaRPr b="1"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comment. Our </a:t>
            </a:r>
            <a:r>
              <a:rPr b="1"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Advisory Board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will review and incorporate your suggestions.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19" name="Google Shape;819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24" y="3132849"/>
            <a:ext cx="3647950" cy="144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9"/>
          <p:cNvSpPr txBox="1"/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825" name="Google Shape;825;p119"/>
          <p:cNvSpPr txBox="1"/>
          <p:nvPr>
            <p:ph idx="1" type="body"/>
          </p:nvPr>
        </p:nvSpPr>
        <p:spPr>
          <a:xfrm>
            <a:off x="702873" y="1180293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Remember to press Command F and do a search for instances of brackets in the deck. All instances of brackets denote places where instructors must fill in information/customize prior to presenting in class.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26" name="Google Shape;82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19" y="2003376"/>
            <a:ext cx="4963965" cy="74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7" name="Google Shape;827;p119"/>
          <p:cNvCxnSpPr/>
          <p:nvPr/>
        </p:nvCxnSpPr>
        <p:spPr>
          <a:xfrm flipH="1" rot="10800000">
            <a:off x="1594125" y="2576365"/>
            <a:ext cx="370800" cy="139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20"/>
          <p:cNvSpPr txBox="1"/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 and Extensions</a:t>
            </a:r>
            <a:endParaRPr/>
          </a:p>
        </p:txBody>
      </p:sp>
      <p:sp>
        <p:nvSpPr>
          <p:cNvPr id="833" name="Google Shape;833;p120"/>
          <p:cNvSpPr txBox="1"/>
          <p:nvPr>
            <p:ph idx="1" type="body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a way in which instructors might change up this lesson to meet the needs of more advanced or less advanced students.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sure to link to any supplemental/optional materials on this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21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Unit 1:</a:t>
            </a:r>
            <a:endParaRPr sz="3000"/>
          </a:p>
        </p:txBody>
      </p:sp>
      <p:sp>
        <p:nvSpPr>
          <p:cNvPr id="839" name="Google Shape;839;p12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r>
              <a:rPr lang="en">
                <a:solidFill>
                  <a:srgbClr val="FFFFFF"/>
                </a:solidFill>
              </a:rPr>
              <a:t> | © 2018 General Assembly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0" name="Google Shape;840;p121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Lesson 1: </a:t>
            </a:r>
            <a:r>
              <a:rPr lang="en" sz="1800"/>
              <a:t>Intro to Data Science</a:t>
            </a:r>
            <a:endParaRPr/>
          </a:p>
        </p:txBody>
      </p:sp>
      <p:sp>
        <p:nvSpPr>
          <p:cNvPr id="841" name="Google Shape;841;p121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 DAT 06/24</a:t>
            </a:r>
            <a:endParaRPr/>
          </a:p>
        </p:txBody>
      </p:sp>
      <p:sp>
        <p:nvSpPr>
          <p:cNvPr id="842" name="Google Shape;842;p121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Lesson 2: </a:t>
            </a:r>
            <a:r>
              <a:rPr lang="en" sz="1800"/>
              <a:t>Command Line/Git, Python Fundamentals</a:t>
            </a:r>
            <a:endParaRPr/>
          </a:p>
        </p:txBody>
      </p:sp>
      <p:sp>
        <p:nvSpPr>
          <p:cNvPr id="843" name="Google Shape;843;p121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Lesson 3: </a:t>
            </a:r>
            <a:r>
              <a:rPr lang="en" sz="1800"/>
              <a:t>Python Fundamentals</a:t>
            </a:r>
            <a:endParaRPr/>
          </a:p>
        </p:txBody>
      </p:sp>
      <p:sp>
        <p:nvSpPr>
          <p:cNvPr id="844" name="Google Shape;844;p121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Lesson 4: </a:t>
            </a:r>
            <a:r>
              <a:rPr lang="en" sz="1800"/>
              <a:t>Discretionary, but emphasis on Python familiarity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2"/>
          <p:cNvSpPr txBox="1"/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850" name="Google Shape;850;p122"/>
          <p:cNvSpPr txBox="1"/>
          <p:nvPr>
            <p:ph idx="1" type="body"/>
          </p:nvPr>
        </p:nvSpPr>
        <p:spPr>
          <a:xfrm>
            <a:off x="330600" y="914000"/>
            <a:ext cx="42945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By Next Class:</a:t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Primary data types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Control statements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Loops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By Class After That:</a:t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Functions &amp; Classes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12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52" name="Google Shape;85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300" y="948775"/>
            <a:ext cx="3579300" cy="31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22"/>
          <p:cNvSpPr txBox="1"/>
          <p:nvPr/>
        </p:nvSpPr>
        <p:spPr>
          <a:xfrm>
            <a:off x="330600" y="410405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Proxima Nova"/>
                <a:ea typeface="Proxima Nova"/>
                <a:cs typeface="Proxima Nova"/>
                <a:sym typeface="Proxima Nova"/>
              </a:rPr>
              <a:t>Optional Homework Will Be Assigned For Those That Need It</a:t>
            </a:r>
            <a:endParaRPr i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rriculum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